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sldIdLst>
    <p:sldId id="266" r:id="rId2"/>
    <p:sldId id="262" r:id="rId3"/>
    <p:sldId id="258" r:id="rId4"/>
    <p:sldId id="260" r:id="rId5"/>
    <p:sldId id="261" r:id="rId6"/>
    <p:sldId id="263" r:id="rId7"/>
    <p:sldId id="264" r:id="rId8"/>
    <p:sldId id="265" r:id="rId9"/>
    <p:sldId id="259" r:id="rId10"/>
    <p:sldId id="257" r:id="rId11"/>
    <p:sldId id="25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A8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EDD2E-833F-6B47-92E3-84495DB15781}" type="datetimeFigureOut">
              <a:rPr lang="en-US" smtClean="0"/>
              <a:t>6/18/12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74029-6220-FB47-8032-539C5853A2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phet.colorado.edu/sims/blackbody-spectrum/blackbody-spectrum_en.htm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Sunshine</a:t>
            </a:r>
            <a:r>
              <a:rPr lang="en-US" baseline="0" dirty="0" smtClean="0"/>
              <a:t> – high temperature - &gt; visible portion of spectrum and very high intensity  </a:t>
            </a:r>
            <a:r>
              <a:rPr lang="en-US" dirty="0" smtClean="0">
                <a:hlinkClick r:id="rId3"/>
              </a:rPr>
              <a:t>http://phet.colorado.edu/sims/blackbody-spectrum/blackbody-spectrum_en.htm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74029-6220-FB47-8032-539C5853A20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Light</a:t>
            </a:r>
            <a:r>
              <a:rPr lang="en-US" baseline="0" dirty="0" smtClean="0"/>
              <a:t> bulb.  Moderate intensity and most of area under curve in infrared region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74029-6220-FB47-8032-539C5853A20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Earthshine – very low intensity and completely</a:t>
            </a:r>
            <a:r>
              <a:rPr lang="en-US" baseline="0" dirty="0" smtClean="0"/>
              <a:t> in IR region.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74029-6220-FB47-8032-539C5853A20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CD7B-0653-9045-AB2E-0F2036A96741}" type="datetimeFigureOut">
              <a:rPr lang="en-US" smtClean="0"/>
              <a:t>6/17/12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4EA8-9602-9C47-AE94-A11B65BAE1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CD7B-0653-9045-AB2E-0F2036A96741}" type="datetimeFigureOut">
              <a:rPr lang="en-US" smtClean="0"/>
              <a:t>6/17/12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4EA8-9602-9C47-AE94-A11B65BAE1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CD7B-0653-9045-AB2E-0F2036A96741}" type="datetimeFigureOut">
              <a:rPr lang="en-US" smtClean="0"/>
              <a:t>6/17/12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4EA8-9602-9C47-AE94-A11B65BAE1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CD7B-0653-9045-AB2E-0F2036A96741}" type="datetimeFigureOut">
              <a:rPr lang="en-US" smtClean="0"/>
              <a:t>6/17/12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4EA8-9602-9C47-AE94-A11B65BAE1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CD7B-0653-9045-AB2E-0F2036A96741}" type="datetimeFigureOut">
              <a:rPr lang="en-US" smtClean="0"/>
              <a:t>6/17/12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4EA8-9602-9C47-AE94-A11B65BAE1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CD7B-0653-9045-AB2E-0F2036A96741}" type="datetimeFigureOut">
              <a:rPr lang="en-US" smtClean="0"/>
              <a:t>6/17/12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4EA8-9602-9C47-AE94-A11B65BAE1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CD7B-0653-9045-AB2E-0F2036A96741}" type="datetimeFigureOut">
              <a:rPr lang="en-US" smtClean="0"/>
              <a:t>6/17/12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4EA8-9602-9C47-AE94-A11B65BAE1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CD7B-0653-9045-AB2E-0F2036A96741}" type="datetimeFigureOut">
              <a:rPr lang="en-US" smtClean="0"/>
              <a:t>6/17/12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4EA8-9602-9C47-AE94-A11B65BAE1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CD7B-0653-9045-AB2E-0F2036A96741}" type="datetimeFigureOut">
              <a:rPr lang="en-US" smtClean="0"/>
              <a:t>6/17/12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4EA8-9602-9C47-AE94-A11B65BAE1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CD7B-0653-9045-AB2E-0F2036A96741}" type="datetimeFigureOut">
              <a:rPr lang="en-US" smtClean="0"/>
              <a:t>6/17/12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4EA8-9602-9C47-AE94-A11B65BAE1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CD7B-0653-9045-AB2E-0F2036A96741}" type="datetimeFigureOut">
              <a:rPr lang="en-US" smtClean="0"/>
              <a:t>6/17/12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64EA8-9602-9C47-AE94-A11B65BAE1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8CD7B-0653-9045-AB2E-0F2036A96741}" type="datetimeFigureOut">
              <a:rPr lang="en-US" smtClean="0"/>
              <a:t>6/17/12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64EA8-9602-9C47-AE94-A11B65BAE1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video" Target="file://localhost/Users/lindaschmalbeck/Desktop/APES%20Prep./T2%202011%20Grades/2011%20Final%20Grades/APES%20T3%20Grades/Online%20Research%20Course/Ch.%202%20/infared%20spectrum_files/IR%20Videos/billir_1257_1347.mov" TargetMode="External"/><Relationship Id="rId2" Type="http://schemas.openxmlformats.org/officeDocument/2006/relationships/video" Target="file://localhost/Users/lindaschmalbeck/Desktop/APES%20Prep./T2%202011%20Grades/2011%20Final%20Grades/APES%20T3%20Grades/Online%20Research%20Course/Ch.%202%20/infared%20spectrum_files/IR%20Videos/billir_1600_1625.mo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video" Target="file://localhost/Users/lindaschmalbeck/Desktop/APES%20Prep./T2%202011%20Grades/2011%20Final%20Grades/APES%20T3%20Grades/Online%20Research%20Course/Ch.%202%20/infared%20spectrum_files/IR%20Videos/billir_939_950.mov" TargetMode="External"/><Relationship Id="rId2" Type="http://schemas.openxmlformats.org/officeDocument/2006/relationships/video" Target="file://localhost/Users/lindaschmalbeck/Desktop/APES%20Prep./T2%202011%20Grades/2011%20Final%20Grades/APES%20T3%20Grades/Online%20Research%20Course/Ch.%202%20/infared%20spectrum_files/IR%20Videos/billir_1233_1249.mov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lindaschmalbeck/Desktop/APES%20Prep./T2%202011%20Grades/2011%20Final%20Grades/APES%20T3%20Grades/Online%20Research%20Course/Ch.%202%20/infared%20spectrum_files/IR%20Videos/billir_1212_1222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Spectrum</a:t>
            </a:r>
            <a:endParaRPr lang="en-US" dirty="0"/>
          </a:p>
        </p:txBody>
      </p:sp>
      <p:pic>
        <p:nvPicPr>
          <p:cNvPr id="3" name="Picture 2" descr="Screen shot 2012-06-18 at 9.07.2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" y="1328738"/>
            <a:ext cx="8470900" cy="5537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2758" y="3368133"/>
            <a:ext cx="2381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Highest IR Temperature 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398452" y="2758545"/>
            <a:ext cx="3725334" cy="1588"/>
          </a:xfrm>
          <a:prstGeom prst="straightConnector1">
            <a:avLst/>
          </a:prstGeom>
          <a:ln w="254000"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  <a:gs pos="29000">
                  <a:srgbClr val="FFFF00"/>
                </a:gs>
                <a:gs pos="65000">
                  <a:schemeClr val="tx2">
                    <a:lumMod val="60000"/>
                    <a:lumOff val="40000"/>
                  </a:schemeClr>
                </a:gs>
                <a:gs pos="90000">
                  <a:srgbClr val="660066"/>
                </a:gs>
                <a:gs pos="44000">
                  <a:srgbClr val="008000"/>
                </a:gs>
              </a:gsLst>
              <a:lin ang="0" scaled="1"/>
              <a:tileRect/>
            </a:gra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751830" y="3368133"/>
            <a:ext cx="2335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Lowest IR Temperature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6-17 at 4.59.2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267" y="194901"/>
            <a:ext cx="6922029" cy="55200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25793" y="1219200"/>
            <a:ext cx="1347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Steam Grate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37467" y="340680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Black Power Box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25793" y="4458269"/>
            <a:ext cx="1270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Deep water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15288" y="4458269"/>
            <a:ext cx="1507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Shallow water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58933" y="48276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Still water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484533" y="3905859"/>
            <a:ext cx="164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Concrete in sun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596276" y="1219200"/>
            <a:ext cx="376493" cy="369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2"/>
          </p:cNvCxnSpPr>
          <p:nvPr/>
        </p:nvCxnSpPr>
        <p:spPr>
          <a:xfrm rot="16200000" flipH="1">
            <a:off x="2295267" y="4801401"/>
            <a:ext cx="184666" cy="237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3640668" y="4827601"/>
            <a:ext cx="474133" cy="1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7247467" y="4088937"/>
            <a:ext cx="237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1"/>
          </p:cNvCxnSpPr>
          <p:nvPr/>
        </p:nvCxnSpPr>
        <p:spPr>
          <a:xfrm rot="10800000">
            <a:off x="5655733" y="5012267"/>
            <a:ext cx="203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96276" y="6063734"/>
            <a:ext cx="948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ALBEDO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95867" y="2387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429817" y="3719605"/>
            <a:ext cx="1549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Running water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3" idx="1"/>
          </p:cNvCxnSpPr>
          <p:nvPr/>
        </p:nvCxnSpPr>
        <p:spPr>
          <a:xfrm rot="10800000" flipV="1">
            <a:off x="5161019" y="3904271"/>
            <a:ext cx="268799" cy="1862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29817" y="445826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Grass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rot="10800000">
            <a:off x="5655733" y="4458270"/>
            <a:ext cx="202407" cy="7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437467" y="3776133"/>
            <a:ext cx="4047066" cy="1051468"/>
          </a:xfrm>
          <a:prstGeom prst="line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Radiation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Thermal Energy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Screen shot 2012-06-18 at 9.43.5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11" y="1229486"/>
            <a:ext cx="8499389" cy="50344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3690" y="2185431"/>
            <a:ext cx="3056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Reflected light energy (</a:t>
            </a:r>
            <a:r>
              <a:rPr lang="en-US" dirty="0" err="1" smtClean="0"/>
              <a:t>albedo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9554" y="4485733"/>
            <a:ext cx="1088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Absorbed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6521" y="3100401"/>
            <a:ext cx="2967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Re-emitted as thermal energy</a:t>
            </a:r>
          </a:p>
          <a:p>
            <a:r>
              <a:rPr lang="en-US" dirty="0" smtClean="0"/>
              <a:t>(IR emission)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 flipH="1" flipV="1">
            <a:off x="5243188" y="2038149"/>
            <a:ext cx="2247502" cy="1794938"/>
          </a:xfrm>
          <a:prstGeom prst="line">
            <a:avLst/>
          </a:prstGeom>
          <a:ln w="254000">
            <a:solidFill>
              <a:srgbClr val="FFA8BA"/>
            </a:solidFill>
          </a:ln>
          <a:effectLst>
            <a:outerShdw blurRad="358775" dist="20000" dir="5400000" rotWithShape="0">
              <a:srgbClr val="FF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87411" y="274638"/>
            <a:ext cx="1539789" cy="1537229"/>
          </a:xfrm>
          <a:prstGeom prst="ellipse">
            <a:avLst/>
          </a:prstGeom>
          <a:solidFill>
            <a:srgbClr val="FFFF00">
              <a:alpha val="32000"/>
            </a:srgbClr>
          </a:solidFill>
          <a:ln>
            <a:gradFill flip="none" rotWithShape="1">
              <a:gsLst>
                <a:gs pos="58000">
                  <a:srgbClr val="FFFF00">
                    <a:alpha val="27000"/>
                  </a:srgbClr>
                </a:gs>
                <a:gs pos="100000">
                  <a:srgbClr val="FFFFFF">
                    <a:alpha val="27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758825" dist="23000" dir="5400000" rotWithShape="0">
              <a:srgbClr val="FFFF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1727200" y="1600200"/>
            <a:ext cx="2472267" cy="2146532"/>
          </a:xfrm>
          <a:prstGeom prst="line">
            <a:avLst/>
          </a:prstGeom>
          <a:ln w="254000">
            <a:gradFill flip="none" rotWithShape="1">
              <a:gsLst>
                <a:gs pos="0">
                  <a:srgbClr val="FFFF00"/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6-18 at 12.38.5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496" y="1363134"/>
            <a:ext cx="8102600" cy="52324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Sunshine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6-18 at 12.39.3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333" y="1307190"/>
            <a:ext cx="7765530" cy="511054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Incandescent Light Bulb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6-18 at 12.40.2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133" y="1340878"/>
            <a:ext cx="8133822" cy="487312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Earthshine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+mj-cs"/>
              </a:rPr>
              <a:t>Cold drink and hot drink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17411" name="Picture 3" descr="/Users/lindaschmalbeck/Desktop/Online Research Course/Ch. 2 /infared spectrum_files/IR Videos/billir_1257_1347.mov">
            <a:hlinkClick r:id="" action="ppaction://media"/>
          </p:cNvPr>
          <p:cNvPicPr/>
          <p:nvPr>
            <p:ph sz="half" idx="1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900113" y="2774950"/>
            <a:ext cx="3563937" cy="2673350"/>
          </a:xfrm>
        </p:spPr>
      </p:pic>
      <p:pic>
        <p:nvPicPr>
          <p:cNvPr id="17412" name="Picture 4" descr="/Users/lindaschmalbeck/Desktop/Online Research Course/Ch. 2 /infared spectrum_files/IR Videos/billir_1600_1625.mov">
            <a:hlinkClick r:id="" action="ppaction://media"/>
          </p:cNvPr>
          <p:cNvPicPr/>
          <p:nvPr>
            <p:ph sz="half" idx="2"/>
            <a:videoFile r:link="rId2"/>
          </p:nvPr>
        </p:nvPicPr>
        <p:blipFill>
          <a:blip r:embed="rId5"/>
          <a:srcRect/>
          <a:stretch>
            <a:fillRect/>
          </a:stretch>
        </p:blipFill>
        <p:spPr>
          <a:xfrm>
            <a:off x="4648200" y="2774950"/>
            <a:ext cx="3563938" cy="26733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4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4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4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41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Glasses and plexiglass</a:t>
            </a:r>
          </a:p>
        </p:txBody>
      </p:sp>
      <p:pic>
        <p:nvPicPr>
          <p:cNvPr id="18435" name="Picture 3" descr="/Users/lindaschmalbeck/Desktop/Online Research Course/Ch. 2 /infared spectrum_files/IR Videos/billir_939_950.mov">
            <a:hlinkClick r:id="" action="ppaction://media"/>
          </p:cNvPr>
          <p:cNvPicPr/>
          <p:nvPr>
            <p:ph sz="half" idx="1"/>
            <a:vide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900113" y="2774950"/>
            <a:ext cx="3563937" cy="2673350"/>
          </a:xfrm>
        </p:spPr>
      </p:pic>
      <p:pic>
        <p:nvPicPr>
          <p:cNvPr id="18436" name="Picture 4" descr="/Users/lindaschmalbeck/Desktop/Online Research Course/Ch. 2 /infared spectrum_files/IR Videos/billir_1233_1249.mov">
            <a:hlinkClick r:id="" action="ppaction://media"/>
          </p:cNvPr>
          <p:cNvPicPr/>
          <p:nvPr>
            <p:ph sz="half" idx="2"/>
            <a:videoFile r:link="rId2"/>
          </p:nvPr>
        </p:nvPicPr>
        <p:blipFill>
          <a:blip r:embed="rId5"/>
          <a:srcRect/>
          <a:stretch>
            <a:fillRect/>
          </a:stretch>
        </p:blipFill>
        <p:spPr>
          <a:xfrm>
            <a:off x="4648200" y="2774950"/>
            <a:ext cx="3563938" cy="26733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84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43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84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43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/Users/lindaschmalbeck/Desktop/Online Research Course/Ch. 2 /infared spectrum_files/IR Videos/billir_1212_1222.mo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893888"/>
            <a:ext cx="61722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Plastic garbage bag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94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458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6-18 at 11.24.0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999" y="1077384"/>
            <a:ext cx="6366933" cy="4884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1739</TotalTime>
  <Words>123</Words>
  <Application>Microsoft Macintosh PowerPoint</Application>
  <PresentationFormat>On-screen Show (4:3)</PresentationFormat>
  <Paragraphs>30</Paragraphs>
  <Slides>11</Slides>
  <Notes>3</Notes>
  <HiddenSlides>0</HiddenSlides>
  <MMClips>5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Electromagnetic Spectrum</vt:lpstr>
      <vt:lpstr>Solar Radiation  Thermal Energy</vt:lpstr>
      <vt:lpstr>Sunshine</vt:lpstr>
      <vt:lpstr>Incandescent Light Bulb</vt:lpstr>
      <vt:lpstr>Earthshine</vt:lpstr>
      <vt:lpstr> Cold drink and hot drink</vt:lpstr>
      <vt:lpstr>Glasses and plexiglass</vt:lpstr>
      <vt:lpstr>Plastic garbage bag</vt:lpstr>
      <vt:lpstr>Slide 9</vt:lpstr>
      <vt:lpstr>Slide 10</vt:lpstr>
      <vt:lpstr>Slide 11</vt:lpstr>
    </vt:vector>
  </TitlesOfParts>
  <Company>North Carolina School of Science and Mathematics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Electromagnetic Spectrum</dc:title>
  <dc:creator>Linda Schmalbeck</dc:creator>
  <cp:lastModifiedBy>Linda Schmalbeck</cp:lastModifiedBy>
  <cp:revision>1</cp:revision>
  <dcterms:created xsi:type="dcterms:W3CDTF">2012-06-17T21:00:40Z</dcterms:created>
  <dcterms:modified xsi:type="dcterms:W3CDTF">2012-06-19T01:59:43Z</dcterms:modified>
</cp:coreProperties>
</file>